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934" r:id="rId4"/>
  </p:sldMasterIdLst>
  <p:notesMasterIdLst>
    <p:notesMasterId r:id="rId16"/>
  </p:notesMasterIdLst>
  <p:sldIdLst>
    <p:sldId id="256" r:id="rId5"/>
    <p:sldId id="266" r:id="rId6"/>
    <p:sldId id="27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5143500" type="screen16x9"/>
  <p:notesSz cx="6858000" cy="9144000"/>
  <p:embeddedFontLst>
    <p:embeddedFont>
      <p:font typeface="Avenir Next LT Pro" panose="020B0504020202020204" pitchFamily="34" charset="0"/>
      <p:regular r:id="rId17"/>
      <p:bold r:id="rId18"/>
      <p:italic r:id="rId19"/>
      <p:boldItalic r:id="rId20"/>
    </p:embeddedFont>
    <p:embeddedFont>
      <p:font typeface="Trebuchet MS" panose="020B0603020202020204" pitchFamily="34" charset="0"/>
      <p:regular r:id="rId21"/>
      <p:bold r:id="rId22"/>
      <p:italic r:id="rId23"/>
      <p:boldItalic r:id="rId24"/>
    </p:embeddedFont>
    <p:embeddedFont>
      <p:font typeface="Wingdings 3" panose="05040102010807070707" pitchFamily="18" charset="2"/>
      <p:regular r:id="rId2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1A5"/>
    <a:srgbClr val="E79C27"/>
    <a:srgbClr val="8CA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>
      <p:cViewPr varScale="1">
        <p:scale>
          <a:sx n="139" d="100"/>
          <a:sy n="139" d="100"/>
        </p:scale>
        <p:origin x="26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1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2468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82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62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714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134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752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8535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8002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0705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89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1685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135679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9754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385628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1879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735427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423623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813509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55198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10108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67691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37058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6823849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771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21898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4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2610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subTitle" idx="1"/>
          </p:nvPr>
        </p:nvSpPr>
        <p:spPr>
          <a:xfrm>
            <a:off x="672658" y="401709"/>
            <a:ext cx="6341753" cy="5487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US" sz="3000" b="1" dirty="0">
                <a:solidFill>
                  <a:schemeClr val="lt1"/>
                </a:solidFill>
                <a:latin typeface="Avenir Next LT Pro" panose="020B0504020202020204" pitchFamily="34" charset="0"/>
              </a:rPr>
              <a:t>HAMILTON COUNTY TREASURER</a:t>
            </a:r>
            <a:endParaRPr sz="3000" b="1" dirty="0">
              <a:solidFill>
                <a:schemeClr val="lt1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3123" y="2341555"/>
            <a:ext cx="3065167" cy="2040032"/>
          </a:xfrm>
          <a:prstGeom prst="rect">
            <a:avLst/>
          </a:prstGeom>
          <a:noFill/>
          <a:ln w="63500">
            <a:solidFill>
              <a:schemeClr val="tx1">
                <a:alpha val="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7AABCB-ECF4-4573-BCDF-2697F391B7BB}"/>
              </a:ext>
            </a:extLst>
          </p:cNvPr>
          <p:cNvSpPr txBox="1"/>
          <p:nvPr/>
        </p:nvSpPr>
        <p:spPr>
          <a:xfrm>
            <a:off x="672658" y="822073"/>
            <a:ext cx="6341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venir Next LT Pro" panose="020B0504020202020204" pitchFamily="34" charset="0"/>
              </a:rPr>
              <a:t>Jill A. Schiller</a:t>
            </a: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latin typeface="Avenir Next LT Pro" panose="020B0504020202020204" pitchFamily="34" charset="0"/>
              </a:rPr>
              <a:t>Hamilton County Landbank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Landbank works to return vacant, abandoned, and blighted property back to productive use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Properties are transferred to the Landbank, who can hold them tax-free until a better use becomes available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Structures that are repairable are fixed and sold, usually at affordable housing rates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Those that can’t be fixed are demolished, and the lot marketed to developers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4136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latin typeface="Avenir Next LT Pro" panose="020B0504020202020204" pitchFamily="34" charset="0"/>
              </a:rPr>
              <a:t>Contact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Hamilton County Treasurer’s Office</a:t>
            </a:r>
          </a:p>
          <a:p>
            <a:pPr marL="288925" indent="-288925"/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	Todd B. </a:t>
            </a:r>
            <a:r>
              <a:rPr lang="en-US" sz="1600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Portune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Center for County Government</a:t>
            </a:r>
          </a:p>
          <a:p>
            <a:pPr marL="288925" indent="-288925"/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	138 East Court Street, Room 402, Cincinnati, OH 45202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Phone: (513) 946-4800 | Fax: (513) 946-4818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Hours of Operation: 8 AM – 4 PM Mon-Fri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https://hamiltoncountyohio.gov/treasurer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https://www.facebook.com/hamiltoncotreasurer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https://www.twitter.com/hamcotreasurer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My email: jill.schiller@hamilton-co.org</a:t>
            </a:r>
          </a:p>
        </p:txBody>
      </p:sp>
    </p:spTree>
    <p:extLst>
      <p:ext uri="{BB962C8B-B14F-4D97-AF65-F5344CB8AC3E}">
        <p14:creationId xmlns:p14="http://schemas.microsoft.com/office/powerpoint/2010/main" val="20504730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12821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What does the treasurer’s office do?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194881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Hamilton county Treasurer is responsible for collecting three kinds of property taxes: real estate, manufactured homes, and personal property</a:t>
            </a:r>
          </a:p>
          <a:p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Real estate taxes are due twice a year: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First half due January 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Second half due June 20</a:t>
            </a:r>
          </a:p>
          <a:p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Real estate tax amounts are determined by two main factors: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value of the property as determined by the Hamilton County Auditor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Tax levies (most of which are decided by the voters)</a:t>
            </a:r>
          </a:p>
        </p:txBody>
      </p:sp>
    </p:spTree>
    <p:extLst>
      <p:ext uri="{BB962C8B-B14F-4D97-AF65-F5344CB8AC3E}">
        <p14:creationId xmlns:p14="http://schemas.microsoft.com/office/powerpoint/2010/main" val="62386286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By the numbers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23581" y="974558"/>
            <a:ext cx="7218944" cy="331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109538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109538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1095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On average, 9 out of 10 parcels have zero due balance</a:t>
            </a:r>
          </a:p>
          <a:p>
            <a:pPr marL="285750" indent="-109538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1095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Everything handled by </a:t>
            </a:r>
            <a:r>
              <a:rPr lang="en-US" sz="2000">
                <a:solidFill>
                  <a:schemeClr val="tx1"/>
                </a:solidFill>
                <a:latin typeface="Avenir Next LT Pro" panose="020B0504020202020204" pitchFamily="34" charset="0"/>
              </a:rPr>
              <a:t>25 staff members</a:t>
            </a:r>
            <a:endParaRPr lang="en-US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B60874-247E-548E-E33B-06D4194B6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22165"/>
              </p:ext>
            </p:extLst>
          </p:nvPr>
        </p:nvGraphicFramePr>
        <p:xfrm>
          <a:off x="991860" y="1230418"/>
          <a:ext cx="6096000" cy="111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98768709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267503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36445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95751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Butler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Clermont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8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venir Next LT Pro" panose="020B0504020202020204" pitchFamily="34" charset="0"/>
                        </a:rPr>
                        <a:t># of Parcels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165,000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96,000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83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venir Next LT Pro" panose="020B0504020202020204" pitchFamily="34" charset="0"/>
                        </a:rPr>
                        <a:t>$ Collected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$1.5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$504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 Next LT Pro" panose="020B0504020202020204" pitchFamily="34" charset="0"/>
                        </a:rPr>
                        <a:t>$291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2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4134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Challenging your property value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33140" y="974562"/>
            <a:ext cx="7218944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Property owners should be aware that they have the right to challenge their property value</a:t>
            </a:r>
          </a:p>
          <a:p>
            <a:endParaRPr lang="en-US" sz="15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Challenges are filed with and heard by the Hamilton County Board of Revision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board is comprised of the county Auditor, county Treasurer, and the president of the Board of County Commissioners</a:t>
            </a:r>
          </a:p>
          <a:p>
            <a:endParaRPr lang="en-US" sz="15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Challenges must be filed between January 1 and March 31</a:t>
            </a:r>
          </a:p>
          <a:p>
            <a:endParaRPr lang="en-US" sz="15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Necessary forms, instructions, and guidelines for filing a challenge can be obtained by calling </a:t>
            </a:r>
            <a:r>
              <a:rPr lang="en-US" sz="15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(513) 946-4035 </a:t>
            </a: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or visiting </a:t>
            </a:r>
            <a:r>
              <a:rPr lang="en-US" sz="1500" b="1" dirty="0">
                <a:solidFill>
                  <a:srgbClr val="0070C0"/>
                </a:solidFill>
                <a:latin typeface="Avenir Next LT Pro" panose="020B0504020202020204" pitchFamily="34" charset="0"/>
              </a:rPr>
              <a:t>https://hamiltoncountyauditor.org/bor.asp</a:t>
            </a:r>
          </a:p>
          <a:p>
            <a:endParaRPr lang="en-US" sz="15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venir Next LT Pro" panose="020B0504020202020204" pitchFamily="34" charset="0"/>
              </a:rPr>
              <a:t>Completed forms should be mailed to: Hamilton County Board of Revision, 138 East Court Street, Room 304, Cincinnati, OH 45202</a:t>
            </a:r>
          </a:p>
        </p:txBody>
      </p:sp>
    </p:spTree>
    <p:extLst>
      <p:ext uri="{BB962C8B-B14F-4D97-AF65-F5344CB8AC3E}">
        <p14:creationId xmlns:p14="http://schemas.microsoft.com/office/powerpoint/2010/main" val="130150209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How to pay your property taxes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Tax payments can be made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online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at:</a:t>
            </a:r>
          </a:p>
          <a:p>
            <a:pPr marL="288925" indent="-288925"/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Avenir Next LT Pro" panose="020B0504020202020204" pitchFamily="34" charset="0"/>
              </a:rPr>
              <a:t>www.paydici.com/Hamilton-county-oh/search/new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In person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at 138 East Court St, Room 405, Cincinnati, OH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By mail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to Hamilton County Treasurer, 138 East Court St, Cincinnati, OH 45202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Checks, money orders, Discover, VISA, MasterCard, and American Express are accepted as payment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Make checks payable to Hamilton County Treasurer</a:t>
            </a:r>
          </a:p>
        </p:txBody>
      </p:sp>
    </p:spTree>
    <p:extLst>
      <p:ext uri="{BB962C8B-B14F-4D97-AF65-F5344CB8AC3E}">
        <p14:creationId xmlns:p14="http://schemas.microsoft.com/office/powerpoint/2010/main" val="268383601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Help with delinquent taxes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If you have fallen behind on paying your taxes, there are a few ways to get caught up</a:t>
            </a:r>
          </a:p>
          <a:p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Legal Aid Society of Greater Cincinnati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can provide financial help and legal representation. They can be reached at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513-241-9400</a:t>
            </a:r>
          </a:p>
          <a:p>
            <a:pPr lvl="1"/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Contact our office at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513-946-4800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and ask to speak to someone about a delinquency contract</a:t>
            </a:r>
          </a:p>
        </p:txBody>
      </p:sp>
    </p:spTree>
    <p:extLst>
      <p:ext uri="{BB962C8B-B14F-4D97-AF65-F5344CB8AC3E}">
        <p14:creationId xmlns:p14="http://schemas.microsoft.com/office/powerpoint/2010/main" val="362436225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venir Next LT Pro" panose="020B0504020202020204" pitchFamily="34" charset="0"/>
              </a:rPr>
              <a:t>COVID-19 Assistance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county will pay property tax bills for households at or below 300% of the Federal Poverty Level</a:t>
            </a:r>
          </a:p>
          <a:p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lvl="1" indent="-1682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Apply at </a:t>
            </a:r>
            <a:r>
              <a:rPr lang="en-US" sz="1600" b="1" dirty="0">
                <a:solidFill>
                  <a:srgbClr val="0070C0"/>
                </a:solidFill>
                <a:latin typeface="Avenir Next LT Pro" panose="020B0504020202020204" pitchFamily="34" charset="0"/>
              </a:rPr>
              <a:t>https://erap.hcjfs.org</a:t>
            </a:r>
            <a:r>
              <a:rPr lang="en-US" sz="1600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and click “Apply as Homeowner”</a:t>
            </a:r>
            <a:endParaRPr lang="en-US" sz="1600" b="1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lvl="1"/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Community Action Agency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(CAA) also has funds available for those who need help due to COVID-related financial stress covering property tax, utilities, and HOA fees. Call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513-569-1840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to find out if you qualify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Save the Dream Ohio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is administered by the Ohio Housing Finance Agency. It provides for a one-time payment to bring you current on your mortgage. Homeowners with incomes less than 150% of the household area median income who experience COVID hardship may apply at </a:t>
            </a:r>
            <a:r>
              <a:rPr lang="en-US" sz="1600" b="1" dirty="0">
                <a:solidFill>
                  <a:srgbClr val="1C61A5"/>
                </a:solidFill>
                <a:latin typeface="Avenir Next LT Pro" panose="020B0504020202020204" pitchFamily="34" charset="0"/>
              </a:rPr>
              <a:t>https://savethedream.ohiohome.org</a:t>
            </a:r>
          </a:p>
          <a:p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432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latin typeface="Avenir Next LT Pro" panose="020B0504020202020204" pitchFamily="34" charset="0"/>
              </a:rPr>
              <a:t>Treasurer’s Optional Payment Program (TOP)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Free payment program which allows homeowners to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prepay future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property taxes each month rather than paying a lump sum twice a year. Homeowners must either be current on their property taxes or in a contact to pay past due amounts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Who qualifies?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All Hamilton County homeowners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How to apply: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Print out form at: </a:t>
            </a:r>
            <a:r>
              <a:rPr lang="en-US" sz="1600" b="1" dirty="0">
                <a:solidFill>
                  <a:srgbClr val="0070C0"/>
                </a:solidFill>
                <a:latin typeface="Avenir Next LT Pro" panose="020B0504020202020204" pitchFamily="34" charset="0"/>
              </a:rPr>
              <a:t>https://hamiltoncountyohio.gov/government/departments/treasurer/t_o_p_program 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or call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(513) 946-4788</a:t>
            </a:r>
          </a:p>
        </p:txBody>
      </p:sp>
    </p:spTree>
    <p:extLst>
      <p:ext uri="{BB962C8B-B14F-4D97-AF65-F5344CB8AC3E}">
        <p14:creationId xmlns:p14="http://schemas.microsoft.com/office/powerpoint/2010/main" val="22384724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61A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EE38704-2FAF-49D4-83B5-8E03E130E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836" y="3711319"/>
            <a:ext cx="1206427" cy="121949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CD8260-B226-4738-A818-0F0D69BABD00}"/>
              </a:ext>
            </a:extLst>
          </p:cNvPr>
          <p:cNvSpPr/>
          <p:nvPr/>
        </p:nvSpPr>
        <p:spPr>
          <a:xfrm>
            <a:off x="336886" y="300789"/>
            <a:ext cx="7405949" cy="673769"/>
          </a:xfrm>
          <a:prstGeom prst="roundRect">
            <a:avLst/>
          </a:prstGeom>
          <a:solidFill>
            <a:srgbClr val="E79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latin typeface="Avenir Next LT Pro" panose="020B0504020202020204" pitchFamily="34" charset="0"/>
              </a:rPr>
              <a:t>Homestead Exemption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5D86B-F1CF-47FC-8507-2959AE158BD7}"/>
              </a:ext>
            </a:extLst>
          </p:cNvPr>
          <p:cNvSpPr/>
          <p:nvPr/>
        </p:nvSpPr>
        <p:spPr>
          <a:xfrm>
            <a:off x="445171" y="974562"/>
            <a:ext cx="7206913" cy="3880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What is it?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A reduction in property taxes for the primary residence of a qualifying senior homeowner or homeowner with a permanent disability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Who qualifies: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Homeowners who: A) Are 65 years or older or have a permanent disability, B) live in their own home, C) have a household income of less than $34,200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How to apply: 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Call </a:t>
            </a:r>
            <a:r>
              <a:rPr lang="en-US" sz="1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513-946-4099</a:t>
            </a:r>
            <a:r>
              <a:rPr lang="en-US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or visit </a:t>
            </a:r>
            <a:r>
              <a:rPr lang="en-US" sz="1600" b="1" dirty="0">
                <a:solidFill>
                  <a:srgbClr val="0070C0"/>
                </a:solidFill>
                <a:latin typeface="Avenir Next LT Pro" panose="020B0504020202020204" pitchFamily="34" charset="0"/>
              </a:rPr>
              <a:t>hamiltoncountyauditor.org/tax_homestead.asp</a:t>
            </a:r>
          </a:p>
        </p:txBody>
      </p:sp>
    </p:spTree>
    <p:extLst>
      <p:ext uri="{BB962C8B-B14F-4D97-AF65-F5344CB8AC3E}">
        <p14:creationId xmlns:p14="http://schemas.microsoft.com/office/powerpoint/2010/main" val="106756450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4277E00C285A4B8944D6BDAD2281BC" ma:contentTypeVersion="5" ma:contentTypeDescription="Create a new document." ma:contentTypeScope="" ma:versionID="a5d8d50a229895f3b50f3e3eb26f682a">
  <xsd:schema xmlns:xsd="http://www.w3.org/2001/XMLSchema" xmlns:xs="http://www.w3.org/2001/XMLSchema" xmlns:p="http://schemas.microsoft.com/office/2006/metadata/properties" xmlns:ns3="efd8d867-3fde-4ccb-a5dd-59d0c5c04d50" xmlns:ns4="61597685-d5eb-4ec6-a917-1b0a7c30cb3d" targetNamespace="http://schemas.microsoft.com/office/2006/metadata/properties" ma:root="true" ma:fieldsID="1c64ea540de414268f99eadd2224a160" ns3:_="" ns4:_="">
    <xsd:import namespace="efd8d867-3fde-4ccb-a5dd-59d0c5c04d50"/>
    <xsd:import namespace="61597685-d5eb-4ec6-a917-1b0a7c30cb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d8d867-3fde-4ccb-a5dd-59d0c5c04d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97685-d5eb-4ec6-a917-1b0a7c30cb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2EF15C-5D41-4ADD-B27D-27C3C9E34CC7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61597685-d5eb-4ec6-a917-1b0a7c30cb3d"/>
    <ds:schemaRef ds:uri="efd8d867-3fde-4ccb-a5dd-59d0c5c04d50"/>
  </ds:schemaRefs>
</ds:datastoreItem>
</file>

<file path=customXml/itemProps2.xml><?xml version="1.0" encoding="utf-8"?>
<ds:datastoreItem xmlns:ds="http://schemas.openxmlformats.org/officeDocument/2006/customXml" ds:itemID="{2B6BBF4C-CB9B-4023-9C2E-3E9BE1DE4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d8d867-3fde-4ccb-a5dd-59d0c5c04d50"/>
    <ds:schemaRef ds:uri="61597685-d5eb-4ec6-a917-1b0a7c30cb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278F3B-0DDE-470E-A14C-1C2C4D9FDD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</TotalTime>
  <Words>841</Words>
  <Application>Microsoft Office PowerPoint</Application>
  <PresentationFormat>On-screen Show (16:9)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Wingdings 3</vt:lpstr>
      <vt:lpstr>Arial</vt:lpstr>
      <vt:lpstr>Trebuchet MS</vt:lpstr>
      <vt:lpstr>Avenir Next LT Pro</vt:lpstr>
      <vt:lpstr>Wingdings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Schiller</dc:creator>
  <cp:lastModifiedBy>Lesley Jones</cp:lastModifiedBy>
  <cp:revision>10</cp:revision>
  <dcterms:modified xsi:type="dcterms:W3CDTF">2022-11-09T14:15:08Z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0x010100434277E00C285A4B8944D6BDAD2281BC</vt:lpwstr>
  </property>
</Properties>
</file>